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7"/>
  </p:notesMasterIdLst>
  <p:handoutMasterIdLst>
    <p:handoutMasterId r:id="rId18"/>
  </p:handoutMasterIdLst>
  <p:sldIdLst>
    <p:sldId id="256" r:id="rId2"/>
    <p:sldId id="472" r:id="rId3"/>
    <p:sldId id="457" r:id="rId4"/>
    <p:sldId id="458" r:id="rId5"/>
    <p:sldId id="459" r:id="rId6"/>
    <p:sldId id="461" r:id="rId7"/>
    <p:sldId id="462" r:id="rId8"/>
    <p:sldId id="463" r:id="rId9"/>
    <p:sldId id="464" r:id="rId10"/>
    <p:sldId id="465" r:id="rId11"/>
    <p:sldId id="466" r:id="rId12"/>
    <p:sldId id="478" r:id="rId13"/>
    <p:sldId id="467" r:id="rId14"/>
    <p:sldId id="468" r:id="rId15"/>
    <p:sldId id="439" r:id="rId1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80"/>
    <a:srgbClr val="C0C0C0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89" autoAdjust="0"/>
    <p:restoredTop sz="94660"/>
  </p:normalViewPr>
  <p:slideViewPr>
    <p:cSldViewPr>
      <p:cViewPr varScale="1">
        <p:scale>
          <a:sx n="118" d="100"/>
          <a:sy n="118" d="100"/>
        </p:scale>
        <p:origin x="1422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1944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AC327248-66EE-464F-A348-491A245EC8AD}" type="datetimeFigureOut">
              <a:rPr lang="en-US"/>
              <a:pPr/>
              <a:t>1/17/2018</a:t>
            </a:fld>
            <a:endParaRPr lang="en-US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8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30FE9BD1-B0C1-FB4A-9CA4-36913113BEF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467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83D8D11B-93BA-1E40-87A6-CDE30C012DA6}" type="datetimeFigureOut">
              <a:rPr lang="en-US"/>
              <a:pPr/>
              <a:t>1/17/2018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D5E3333A-C2BE-4F49-97AC-2D4869368A2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489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Homework</a:t>
            </a:r>
          </a:p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7286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10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1771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11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03557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12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0962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13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4929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867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5603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15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867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2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925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3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8277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4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7264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5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537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6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694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7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772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8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6709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F5A4E9B-87B6-A746-9FA5-3B194D4D62ED}" type="slidenum">
              <a:rPr lang="en-US">
                <a:latin typeface="Calibri" charset="0"/>
              </a:rPr>
              <a:pPr eaLnBrk="1" hangingPunct="1"/>
              <a:t>9</a:t>
            </a:fld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976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800" y="6356350"/>
            <a:ext cx="3352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414F8F-CFDF-754F-8CD0-C82FB4EA98D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37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C46225B-A7DA-5743-A822-E291F12848B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6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ABB96D-9D5C-CF4D-A0BD-4E37A3BF382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822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1E9899-7F71-2047-941A-30BA3B8960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21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2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6CBF267-61F0-8745-9854-594080CF601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12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698CC1A-A98D-AD47-8317-8ACE8B961F7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53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F4CF83-1788-7944-A70E-3076120962B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252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8610D26-6F40-4748-8C5C-CC95617C7A6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071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42914A8-09D4-8B4A-8153-B8DDF5B78F5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2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6025A7-FBB5-F54E-BF74-B6185D452FF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70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2159378-FD49-4A47-8CB1-FD9D2F021C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18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CD2F7D36-FB48-D24F-A1C2-B6CEC21CC359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7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eaLnBrk="1" hangingPunct="1"/>
            <a:r>
              <a:rPr lang="en-US" b="1" dirty="0">
                <a:latin typeface="Calibri" charset="0"/>
              </a:rPr>
              <a:t>MEDB 5510</a:t>
            </a:r>
            <a:br>
              <a:rPr lang="en-US" b="1" dirty="0">
                <a:latin typeface="Calibri" charset="0"/>
              </a:rPr>
            </a:br>
            <a:r>
              <a:rPr lang="en-US" b="1" dirty="0">
                <a:latin typeface="Calibri" charset="0"/>
              </a:rPr>
              <a:t>Clinical Research Methods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AEF8221-7C80-5E48-A889-3D8B6E24ED3A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6" name="Text Box 7"/>
          <p:cNvSpPr txBox="1">
            <a:spLocks noChangeArrowheads="1"/>
          </p:cNvSpPr>
          <p:nvPr/>
        </p:nvSpPr>
        <p:spPr bwMode="auto">
          <a:xfrm>
            <a:off x="2438400" y="4038600"/>
            <a:ext cx="45720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sz="2400" b="1" dirty="0"/>
              <a:t>Week </a:t>
            </a:r>
            <a:r>
              <a:rPr lang="en-US" sz="2400" b="1" dirty="0" smtClean="0"/>
              <a:t>7 </a:t>
            </a:r>
            <a:r>
              <a:rPr lang="en-US" sz="2400" b="1" dirty="0"/>
              <a:t>– </a:t>
            </a:r>
            <a:r>
              <a:rPr lang="en-US" sz="2400" b="1" dirty="0" smtClean="0"/>
              <a:t>Part 2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sz="2400" b="1" dirty="0" smtClean="0"/>
              <a:t>Sampling &amp; External Validity</a:t>
            </a:r>
            <a:endParaRPr lang="en-US" sz="2400" b="1" dirty="0"/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nl-NL" dirty="0" smtClean="0">
                <a:solidFill>
                  <a:srgbClr val="898989"/>
                </a:solidFill>
                <a:latin typeface="Calibri" charset="0"/>
              </a:rPr>
              <a:t>MEDB 5510 - Week 7 - Part 2</a:t>
            </a:r>
            <a:endParaRPr lang="en-US" dirty="0">
              <a:solidFill>
                <a:srgbClr val="898989"/>
              </a:solidFill>
              <a:latin typeface="Calibr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External Validity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>
          <a:xfrm>
            <a:off x="457200" y="1448593"/>
            <a:ext cx="8229600" cy="4525963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Population external validity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How participants were selected for the study?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Is sample representative of the target population?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Validity framework</a:t>
            </a:r>
          </a:p>
          <a:p>
            <a:pPr marL="742950" lvl="2" indent="-342900"/>
            <a:endParaRPr lang="en-US" sz="2800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10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811057" y="12474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024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External Validity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678363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Ecological external validity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Whether the results can be generalized to real-life outcomes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Trade-off with control of study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Validity framework</a:t>
            </a:r>
          </a:p>
          <a:p>
            <a:pPr marL="742950" lvl="2" indent="-342900"/>
            <a:endParaRPr lang="en-US" sz="2800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11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811057" y="12474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857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External Validity</a:t>
            </a:r>
            <a:endParaRPr lang="en-US" sz="4000" b="1" dirty="0">
              <a:latin typeface="Calibri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474" y="1432086"/>
            <a:ext cx="5751052" cy="4789226"/>
          </a:xfrm>
          <a:prstGeom prst="rect">
            <a:avLst/>
          </a:prstGeom>
        </p:spPr>
      </p:pic>
      <p:sp>
        <p:nvSpPr>
          <p:cNvPr id="25603" name="Rectangle 3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678363"/>
          </a:xfrm>
        </p:spPr>
        <p:txBody>
          <a:bodyPr/>
          <a:lstStyle/>
          <a:p>
            <a:pPr marL="400050" lvl="2" indent="0">
              <a:buNone/>
            </a:pPr>
            <a:endParaRPr lang="en-US" sz="2800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12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811057" y="12474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605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Sampling and Validity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1" indent="0">
              <a:buNone/>
            </a:pPr>
            <a:endParaRPr lang="en-US" sz="2800" b="1" dirty="0" smtClean="0">
              <a:latin typeface="Calibri" charset="0"/>
            </a:endParaRPr>
          </a:p>
          <a:p>
            <a:pPr marL="742950" lvl="2" indent="-342900"/>
            <a:endParaRPr lang="en-US" sz="2800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13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811057" y="12474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/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87" t="10612" r="9965" b="38489"/>
          <a:stretch/>
        </p:blipFill>
        <p:spPr bwMode="auto">
          <a:xfrm>
            <a:off x="1143000" y="862012"/>
            <a:ext cx="6858000" cy="57150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="" xmlns:a14="http://schemas.microsoft.com/office/drawing/2010/main"/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59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 idx="4294967295"/>
          </p:nvPr>
        </p:nvSpPr>
        <p:spPr>
          <a:xfrm>
            <a:off x="685800" y="0"/>
            <a:ext cx="8229600" cy="1066800"/>
          </a:xfrm>
        </p:spPr>
        <p:txBody>
          <a:bodyPr/>
          <a:lstStyle/>
          <a:p>
            <a:pPr eaLnBrk="1" hangingPunct="1"/>
            <a:r>
              <a:rPr lang="en-US" sz="4000" b="1" dirty="0">
                <a:latin typeface="Calibri" charset="0"/>
              </a:rPr>
              <a:t>Sampling</a:t>
            </a:r>
          </a:p>
        </p:txBody>
      </p:sp>
      <p:sp>
        <p:nvSpPr>
          <p:cNvPr id="7171" name="Subtitle 2"/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pPr eaLnBrk="1" hangingPunct="1"/>
            <a:endParaRPr lang="en-US" sz="2800" b="1">
              <a:latin typeface="Calibri" charset="0"/>
            </a:endParaRPr>
          </a:p>
          <a:p>
            <a:pPr lvl="1" eaLnBrk="1" hangingPunct="1"/>
            <a:endParaRPr lang="en-US" b="1">
              <a:latin typeface="Calibri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8ED24657-0FDF-084B-ACF1-C252F21DB286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14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7173" name="Picture 5" descr="Figure 8-2 #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987" y="1001361"/>
            <a:ext cx="4515213" cy="5306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4" name="TextBox 5"/>
          <p:cNvSpPr txBox="1">
            <a:spLocks noChangeArrowheads="1"/>
          </p:cNvSpPr>
          <p:nvPr/>
        </p:nvSpPr>
        <p:spPr bwMode="auto">
          <a:xfrm>
            <a:off x="609600" y="6477000"/>
            <a:ext cx="22098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/>
              <a:t>Portney &amp; Watkins (2009)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914A8-09D4-8B4A-8153-B8DDF5B78F5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5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>
                <a:latin typeface="Calibri" charset="0"/>
              </a:rPr>
              <a:t>Assignment </a:t>
            </a:r>
            <a:r>
              <a:rPr lang="en-US" sz="4000" b="1" smtClean="0">
                <a:latin typeface="Calibri" charset="0"/>
              </a:rPr>
              <a:t>#5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>
                <a:latin typeface="Calibri" charset="0"/>
              </a:rPr>
              <a:t>Prepare a first draft of the literature review that supports your research topic and provides evidence of the significance of the topic. Submit this assignment using “</a:t>
            </a:r>
            <a:r>
              <a:rPr lang="en-US" b="1" dirty="0" err="1" smtClean="0">
                <a:latin typeface="Calibri" charset="0"/>
              </a:rPr>
              <a:t>Turnitin</a:t>
            </a:r>
            <a:r>
              <a:rPr lang="en-US" b="1" dirty="0" smtClean="0">
                <a:latin typeface="Calibri" charset="0"/>
              </a:rPr>
              <a:t>” through Blackboard.</a:t>
            </a:r>
            <a:endParaRPr lang="en-US" b="1" dirty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15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910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Validity</a:t>
            </a:r>
            <a:endParaRPr lang="en-US" sz="4000" b="1" dirty="0">
              <a:latin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49" y="1342707"/>
            <a:ext cx="7672302" cy="3657600"/>
          </a:xfrm>
          <a:prstGeom prst="rect">
            <a:avLst/>
          </a:prstGeom>
        </p:spPr>
      </p:pic>
      <p:sp>
        <p:nvSpPr>
          <p:cNvPr id="2560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2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342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Sampling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678363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“… process of selecting </a:t>
            </a:r>
            <a:r>
              <a:rPr lang="en-US" sz="3200" b="1" i="1" dirty="0" smtClean="0">
                <a:latin typeface="Calibri" charset="0"/>
              </a:rPr>
              <a:t>part</a:t>
            </a:r>
            <a:r>
              <a:rPr lang="en-US" sz="3200" b="1" dirty="0" smtClean="0">
                <a:latin typeface="Calibri" charset="0"/>
              </a:rPr>
              <a:t> of a larger group of participants with the intent of generalizing from the sample (the smaller group) to the population (the larger group).”</a:t>
            </a:r>
          </a:p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“… representativeness of the sample is more important than its size …”</a:t>
            </a:r>
          </a:p>
          <a:p>
            <a:pPr marL="0" lvl="1" indent="0">
              <a:buNone/>
            </a:pPr>
            <a:endParaRPr lang="en-US" sz="2800" b="1" dirty="0" smtClean="0">
              <a:latin typeface="Calibri" charset="0"/>
            </a:endParaRPr>
          </a:p>
          <a:p>
            <a:pPr marL="742950" lvl="2" indent="-342900"/>
            <a:endParaRPr lang="en-US" sz="2800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3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037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Sampling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>
          <a:xfrm>
            <a:off x="457200" y="1448593"/>
            <a:ext cx="8229600" cy="4525963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Reasons for sampling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Expense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Time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Quality control</a:t>
            </a:r>
          </a:p>
          <a:p>
            <a:pPr marL="742950" lvl="2" indent="-342900"/>
            <a:endParaRPr lang="en-US" sz="2800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4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55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Sampling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1" indent="0">
              <a:buNone/>
            </a:pPr>
            <a:endParaRPr lang="en-US" sz="2800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5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0" t="42986" r="21498" b="11870"/>
          <a:stretch/>
        </p:blipFill>
        <p:spPr bwMode="auto">
          <a:xfrm>
            <a:off x="1178242" y="1107281"/>
            <a:ext cx="6787515" cy="513397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="" xmlns:a14="http://schemas.microsoft.com/office/drawing/2010/main"/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06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Sampling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>
          <a:xfrm>
            <a:off x="457200" y="1247420"/>
            <a:ext cx="8229600" cy="4878743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Sampling designs – Probability sampling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Simple random sampling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Systematic random sampling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Stratified random sampling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Cluster (random) sampling</a:t>
            </a:r>
          </a:p>
          <a:p>
            <a:pPr marL="400050" lvl="2" indent="0">
              <a:buNone/>
            </a:pPr>
            <a:endParaRPr lang="en-US" sz="2800" b="1" dirty="0" smtClean="0">
              <a:latin typeface="Calibri" charset="0"/>
            </a:endParaRPr>
          </a:p>
          <a:p>
            <a:pPr marL="742950" lvl="2" indent="-342900"/>
            <a:endParaRPr lang="en-US" sz="2800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6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811057" y="12474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31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Sampling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Sampling designs – Nonprobability sampling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Quota sampling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Purposive sampling</a:t>
            </a:r>
          </a:p>
          <a:p>
            <a:pPr marL="1200150" lvl="3" indent="-342900"/>
            <a:r>
              <a:rPr lang="en-US" sz="2400" b="1" dirty="0" smtClean="0">
                <a:latin typeface="Calibri" charset="0"/>
              </a:rPr>
              <a:t>Purposeful sampling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Convenience sampling</a:t>
            </a:r>
          </a:p>
          <a:p>
            <a:pPr marL="400050" lvl="2" indent="0">
              <a:buNone/>
            </a:pPr>
            <a:endParaRPr lang="en-US" sz="2800" b="1" dirty="0" smtClean="0">
              <a:latin typeface="Calibri" charset="0"/>
            </a:endParaRPr>
          </a:p>
          <a:p>
            <a:pPr marL="742950" lvl="2" indent="-342900"/>
            <a:endParaRPr lang="en-US" sz="2800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7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811057" y="12474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Sampling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>
          <a:xfrm>
            <a:off x="457200" y="1247420"/>
            <a:ext cx="8229600" cy="4878743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Sample size</a:t>
            </a:r>
          </a:p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General rules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Representativeness </a:t>
            </a:r>
            <a:r>
              <a:rPr lang="en-US" sz="2800" b="1" dirty="0" err="1" smtClean="0">
                <a:latin typeface="Calibri" charset="0"/>
              </a:rPr>
              <a:t>vs</a:t>
            </a:r>
            <a:r>
              <a:rPr lang="en-US" sz="2800" b="1" dirty="0" smtClean="0">
                <a:latin typeface="Calibri" charset="0"/>
              </a:rPr>
              <a:t> number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Impact of having very large sample sizes</a:t>
            </a:r>
          </a:p>
          <a:p>
            <a:pPr marL="342900" lvl="1" indent="-342900"/>
            <a:r>
              <a:rPr lang="en-US" sz="3200" b="1" dirty="0" smtClean="0">
                <a:latin typeface="Calibri" charset="0"/>
              </a:rPr>
              <a:t>Generally – 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Need sample to be large enough so you don’t miss important findings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If very large sample, need to distinguish statistical significance </a:t>
            </a:r>
            <a:r>
              <a:rPr lang="en-US" sz="2800" b="1" dirty="0" err="1" smtClean="0">
                <a:latin typeface="Calibri" charset="0"/>
              </a:rPr>
              <a:t>vs</a:t>
            </a:r>
            <a:r>
              <a:rPr lang="en-US" sz="2800" b="1" dirty="0" smtClean="0">
                <a:latin typeface="Calibri" charset="0"/>
              </a:rPr>
              <a:t> clinically important</a:t>
            </a:r>
          </a:p>
          <a:p>
            <a:pPr marL="742950" lvl="2" indent="-342900"/>
            <a:endParaRPr lang="en-US" sz="2800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8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811057" y="12474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5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External Validity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25603" name="Rectangle 3"/>
          <p:cNvSpPr>
            <a:spLocks noGrp="1"/>
          </p:cNvSpPr>
          <p:nvPr>
            <p:ph type="body"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Generalizability</a:t>
            </a:r>
          </a:p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Fig. 9.3 </a:t>
            </a:r>
          </a:p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Evaluating Research Validity Framework</a:t>
            </a:r>
          </a:p>
          <a:p>
            <a:pPr marL="342900" lvl="1" indent="-342900">
              <a:buFont typeface="Arial" charset="0"/>
              <a:buChar char="•"/>
            </a:pPr>
            <a:r>
              <a:rPr lang="en-US" sz="3200" b="1" dirty="0" smtClean="0">
                <a:latin typeface="Calibri" charset="0"/>
              </a:rPr>
              <a:t>Two main aspects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Population external validity</a:t>
            </a:r>
          </a:p>
          <a:p>
            <a:pPr marL="742950" lvl="2" indent="-342900"/>
            <a:r>
              <a:rPr lang="en-US" sz="2800" b="1" dirty="0" smtClean="0">
                <a:latin typeface="Calibri" charset="0"/>
              </a:rPr>
              <a:t>Ecological external validity</a:t>
            </a:r>
          </a:p>
          <a:p>
            <a:pPr marL="400050" lvl="2" indent="0">
              <a:buNone/>
            </a:pPr>
            <a:endParaRPr lang="en-US" sz="2800" b="1" dirty="0" smtClean="0">
              <a:latin typeface="Calibri" charset="0"/>
            </a:endParaRPr>
          </a:p>
          <a:p>
            <a:pPr marL="742950" lvl="2" indent="-342900"/>
            <a:endParaRPr lang="en-US" sz="2800" b="1" dirty="0" smtClean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39DE39B-33CB-D444-ACE8-B91A26F5B915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9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811057" y="12474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7 - Part 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888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5583</TotalTime>
  <Words>403</Words>
  <Application>Microsoft Office PowerPoint</Application>
  <PresentationFormat>On-screen Show (4:3)</PresentationFormat>
  <Paragraphs>101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ＭＳ Ｐゴシック</vt:lpstr>
      <vt:lpstr>Arial</vt:lpstr>
      <vt:lpstr>Calibri</vt:lpstr>
      <vt:lpstr>Office Theme</vt:lpstr>
      <vt:lpstr>MEDB 5510 Clinical Research Methods</vt:lpstr>
      <vt:lpstr>Validity</vt:lpstr>
      <vt:lpstr>Sampling</vt:lpstr>
      <vt:lpstr>Sampling</vt:lpstr>
      <vt:lpstr>Sampling</vt:lpstr>
      <vt:lpstr>Sampling</vt:lpstr>
      <vt:lpstr>Sampling</vt:lpstr>
      <vt:lpstr>Sampling</vt:lpstr>
      <vt:lpstr>External Validity</vt:lpstr>
      <vt:lpstr>External Validity</vt:lpstr>
      <vt:lpstr>External Validity</vt:lpstr>
      <vt:lpstr>External Validity</vt:lpstr>
      <vt:lpstr>Sampling and Validity</vt:lpstr>
      <vt:lpstr>Sampling</vt:lpstr>
      <vt:lpstr>Assignment #5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NIH Forms and Required Grant Writing Style</dc:title>
  <dc:creator>gerkovichm</dc:creator>
  <cp:lastModifiedBy>Gerkovich, Mary M.</cp:lastModifiedBy>
  <cp:revision>280</cp:revision>
  <dcterms:created xsi:type="dcterms:W3CDTF">2009-06-29T18:04:53Z</dcterms:created>
  <dcterms:modified xsi:type="dcterms:W3CDTF">2018-01-17T16:47:15Z</dcterms:modified>
</cp:coreProperties>
</file>

<file path=docProps/thumbnail.jpeg>
</file>